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2" r:id="rId2"/>
  </p:sldMasterIdLst>
  <p:notesMasterIdLst>
    <p:notesMasterId r:id="rId38"/>
  </p:notesMasterIdLst>
  <p:sldIdLst>
    <p:sldId id="256" r:id="rId3"/>
    <p:sldId id="346" r:id="rId4"/>
    <p:sldId id="370" r:id="rId5"/>
    <p:sldId id="371" r:id="rId6"/>
    <p:sldId id="378" r:id="rId7"/>
    <p:sldId id="368" r:id="rId8"/>
    <p:sldId id="372" r:id="rId9"/>
    <p:sldId id="373" r:id="rId10"/>
    <p:sldId id="387" r:id="rId11"/>
    <p:sldId id="388" r:id="rId12"/>
    <p:sldId id="374" r:id="rId13"/>
    <p:sldId id="376" r:id="rId14"/>
    <p:sldId id="377" r:id="rId15"/>
    <p:sldId id="379" r:id="rId16"/>
    <p:sldId id="391" r:id="rId17"/>
    <p:sldId id="392" r:id="rId18"/>
    <p:sldId id="393" r:id="rId19"/>
    <p:sldId id="395" r:id="rId20"/>
    <p:sldId id="394" r:id="rId21"/>
    <p:sldId id="396" r:id="rId22"/>
    <p:sldId id="397" r:id="rId23"/>
    <p:sldId id="398" r:id="rId24"/>
    <p:sldId id="399" r:id="rId25"/>
    <p:sldId id="380" r:id="rId26"/>
    <p:sldId id="381" r:id="rId27"/>
    <p:sldId id="382" r:id="rId28"/>
    <p:sldId id="383" r:id="rId29"/>
    <p:sldId id="389" r:id="rId30"/>
    <p:sldId id="401" r:id="rId31"/>
    <p:sldId id="384" r:id="rId32"/>
    <p:sldId id="400" r:id="rId33"/>
    <p:sldId id="385" r:id="rId34"/>
    <p:sldId id="386" r:id="rId35"/>
    <p:sldId id="390" r:id="rId36"/>
    <p:sldId id="36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70C"/>
    <a:srgbClr val="FFFF00"/>
    <a:srgbClr val="FFCC00"/>
    <a:srgbClr val="00FFFF"/>
    <a:srgbClr val="0066FF"/>
    <a:srgbClr val="000000"/>
    <a:srgbClr val="FF3300"/>
    <a:srgbClr val="CC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068" autoAdjust="0"/>
    <p:restoredTop sz="94581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B5420CC-E4D9-408D-922B-EE90F5A767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409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5726B-1530-40FE-96EA-A619F7E9EC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1A584-2FF3-4540-8071-9220602EA2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8E12-A255-4349-A70B-D733270062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560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560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22F2-0FEC-4AFD-A765-AE2C1D7477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60799-D881-4CC8-BE8C-186ADD6FCD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B11FB-8906-43D6-B887-C78ED8B889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90911-791E-46E5-A288-3E1F7452A7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84B4E-9C8D-43B9-8A08-35CE0F1569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2C6DE-575B-4366-97F6-FC8880B1E7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4D782-8B92-4C6A-99DE-8CB82D3FB4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7AAFB-128D-4A17-A56E-15DBE122FA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74D79-6080-4633-B60C-CF7B82F635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161A-823B-4830-AC94-AF1BEF4087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FBC33-B122-4614-A420-832E49E225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E65A4-93D5-438E-B842-F9333C6841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B2CBF-98FD-4326-96E1-86048630C0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E91D3-A601-4F24-AAF1-B82444C8FE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8960E-6DCF-4640-AD28-24DA36A808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F133-4C68-46B9-A215-A8BA428EFB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38D86-CD23-4A3B-824D-7444709E4A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3AD8B-59D6-49E4-A374-F726828C50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E970B-EBDF-41DA-B8CC-BF1C2DC05E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E8BA-81C6-46C3-BEB5-D814B14BFA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55671-858B-4BCE-9553-0C4DA5A426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 advTm="4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3FC8406-2D2C-44CE-A0DD-BBCE547CFB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 spd="med" advTm="4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4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4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4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4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4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4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4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4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4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4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54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4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4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54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4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4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4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4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49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4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4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49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4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4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4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4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254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4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4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49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50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5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50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50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50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50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50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5500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500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501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501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501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2550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50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55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55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5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5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69DC643-41CB-4BEB-A7C0-9EBC8B1530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55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1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</p:sldLayoutIdLst>
  <p:transition spd="med" advTm="4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5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5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5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55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5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5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5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55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5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5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5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55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5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5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5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55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5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5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5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55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5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15" grpId="0"/>
      <p:bldP spid="255019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50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50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50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50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50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50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50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50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50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50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50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50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50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50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50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50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50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50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50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50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vens-above.com/" TargetMode="External"/><Relationship Id="rId2" Type="http://schemas.openxmlformats.org/officeDocument/2006/relationships/hyperlink" Target="http://apod.nasa.gov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ohowww.nascom.nasa.gov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titolo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it-IT" sz="3200" i="1" dirty="0" err="1" smtClean="0">
                <a:solidFill>
                  <a:srgbClr val="FFFF00"/>
                </a:solidFill>
              </a:rPr>
              <a:t>Sole in Ha</a:t>
            </a:r>
          </a:p>
        </p:txBody>
      </p:sp>
      <p:pic>
        <p:nvPicPr>
          <p:cNvPr id="25603" name="Immagine 4" descr="IMG_20130622_0003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553200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CasellaDiTesto 6"/>
          <p:cNvSpPr txBox="1">
            <a:spLocks noChangeArrowheads="1"/>
          </p:cNvSpPr>
          <p:nvPr/>
        </p:nvSpPr>
        <p:spPr bwMode="auto">
          <a:xfrm>
            <a:off x="2286000" y="6477000"/>
            <a:ext cx="411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/>
              <a:t>Image credit: Osservatorio Astronomico di Bellino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r>
              <a:rPr lang="it-IT" dirty="0" smtClean="0"/>
              <a:t>Telescopi solari in </a:t>
            </a:r>
            <a:r>
              <a:rPr lang="it-IT" dirty="0" err="1" smtClean="0"/>
              <a:t>H-alpha</a:t>
            </a:r>
            <a:endParaRPr lang="it-IT" dirty="0"/>
          </a:p>
        </p:txBody>
      </p:sp>
      <p:pic>
        <p:nvPicPr>
          <p:cNvPr id="2050" name="Picture 2" descr="C:\Documents and Settings\Utente\Desktop\14947891_1219419728117781_286669137132013915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219950" cy="5550337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5029200" y="65502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err="1" smtClean="0"/>
              <a:t>Image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credit</a:t>
            </a:r>
            <a:r>
              <a:rPr lang="it-IT" sz="1400" i="1" dirty="0" smtClean="0"/>
              <a:t>: Giorgio Albarello</a:t>
            </a:r>
            <a:endParaRPr lang="it-IT" sz="1400" i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3962400"/>
          </a:xfrm>
        </p:spPr>
        <p:txBody>
          <a:bodyPr/>
          <a:lstStyle/>
          <a:p>
            <a:r>
              <a:rPr lang="it-IT" dirty="0" smtClean="0"/>
              <a:t>Nuovi prodotti sul mercato</a:t>
            </a:r>
          </a:p>
          <a:p>
            <a:r>
              <a:rPr lang="it-IT" dirty="0" smtClean="0"/>
              <a:t>Facilità d’utilizzo</a:t>
            </a:r>
          </a:p>
          <a:p>
            <a:r>
              <a:rPr lang="it-IT" dirty="0" smtClean="0"/>
              <a:t>Possibilità di collaborazione con associazioni presenti sul territorio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it-IT" sz="4000" dirty="0" smtClean="0"/>
              <a:t>Strumenti per osservazioni notturne</a:t>
            </a:r>
            <a:endParaRPr lang="it-IT" sz="4000" dirty="0"/>
          </a:p>
        </p:txBody>
      </p:sp>
      <p:pic>
        <p:nvPicPr>
          <p:cNvPr id="3075" name="Picture 3" descr="C:\Documents and Settings\Utente\Desktop\14232610_1468712323146287_289456450482766031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657600"/>
            <a:ext cx="4572000" cy="3048000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-152400" y="64008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err="1" smtClean="0"/>
              <a:t>Image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credit</a:t>
            </a:r>
            <a:r>
              <a:rPr lang="it-IT" sz="1400" i="1" dirty="0" smtClean="0"/>
              <a:t>: Lorenzo </a:t>
            </a:r>
            <a:r>
              <a:rPr lang="it-IT" sz="1400" i="1" dirty="0" err="1" smtClean="0"/>
              <a:t>Comolli</a:t>
            </a:r>
            <a:endParaRPr lang="it-IT" sz="1400" i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r>
              <a:rPr lang="it-IT" dirty="0" smtClean="0"/>
              <a:t>Binocolo </a:t>
            </a:r>
            <a:r>
              <a:rPr lang="it-IT" dirty="0" smtClean="0">
                <a:sym typeface="Wingdings" pitchFamily="2" charset="2"/>
              </a:rPr>
              <a:t> osservazione di Luna, ammassi aperti, galassie, comete</a:t>
            </a:r>
          </a:p>
          <a:p>
            <a:endParaRPr lang="it-IT" dirty="0" smtClean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pPr>
              <a:buNone/>
            </a:pPr>
            <a:endParaRPr lang="it-IT" dirty="0" smtClean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r>
              <a:rPr lang="it-IT" dirty="0" smtClean="0">
                <a:sym typeface="Wingdings" pitchFamily="2" charset="2"/>
              </a:rPr>
              <a:t>Piccoli rifrattori  osservazione di Luna, Pianeti, oggetti </a:t>
            </a:r>
            <a:br>
              <a:rPr lang="it-IT" dirty="0" smtClean="0">
                <a:sym typeface="Wingdings" pitchFamily="2" charset="2"/>
              </a:rPr>
            </a:br>
            <a:r>
              <a:rPr lang="it-IT" dirty="0" smtClean="0">
                <a:sym typeface="Wingdings" pitchFamily="2" charset="2"/>
              </a:rPr>
              <a:t>semplici del profondo cielo</a:t>
            </a:r>
            <a:endParaRPr lang="it-IT" dirty="0"/>
          </a:p>
        </p:txBody>
      </p:sp>
      <p:pic>
        <p:nvPicPr>
          <p:cNvPr id="5122" name="Picture 2" descr="C:\Documents and Settings\Utente\Desktop\31LWRo4v4ML._SX300_QL7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2857500" cy="1905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057400" y="2057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Costo</a:t>
            </a:r>
            <a:r>
              <a:rPr lang="it-IT" sz="3200" i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 100€</a:t>
            </a:r>
            <a:endParaRPr lang="it-IT" sz="3200" i="1" u="sng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5123" name="Picture 3" descr="C:\Documents and Settings\Utente\Desktop\starscope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419600"/>
            <a:ext cx="1655763" cy="2138299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2438400" y="5638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Costo</a:t>
            </a:r>
            <a:r>
              <a:rPr lang="it-IT" sz="3200" i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 150€</a:t>
            </a:r>
            <a:endParaRPr lang="it-IT" sz="3200" i="1" u="sng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r>
              <a:rPr lang="it-IT" dirty="0" smtClean="0"/>
              <a:t>Telescopi automatizzati </a:t>
            </a:r>
            <a:r>
              <a:rPr lang="it-IT" dirty="0" smtClean="0">
                <a:sym typeface="Wingdings" pitchFamily="2" charset="2"/>
              </a:rPr>
              <a:t> osservazioni facilitate del cielo</a:t>
            </a:r>
          </a:p>
          <a:p>
            <a:endParaRPr lang="it-IT" dirty="0" smtClean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pPr>
              <a:buNone/>
            </a:pPr>
            <a:endParaRPr lang="it-IT" dirty="0" smtClean="0">
              <a:sym typeface="Wingdings" pitchFamily="2" charset="2"/>
            </a:endParaRPr>
          </a:p>
          <a:p>
            <a:endParaRPr lang="it-IT" dirty="0" smtClean="0">
              <a:sym typeface="Wingdings" pitchFamily="2" charset="2"/>
            </a:endParaRPr>
          </a:p>
          <a:p>
            <a:r>
              <a:rPr lang="it-IT" dirty="0" smtClean="0">
                <a:sym typeface="Wingdings" pitchFamily="2" charset="2"/>
              </a:rPr>
              <a:t>Riflettori </a:t>
            </a:r>
            <a:r>
              <a:rPr lang="it-IT" dirty="0" err="1" smtClean="0">
                <a:sym typeface="Wingdings" pitchFamily="2" charset="2"/>
              </a:rPr>
              <a:t>Dobson</a:t>
            </a:r>
            <a:r>
              <a:rPr lang="it-IT" dirty="0" smtClean="0">
                <a:sym typeface="Wingdings" pitchFamily="2" charset="2"/>
              </a:rPr>
              <a:t> grandi diametri a prezzi contenuti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057400" y="2057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Costo</a:t>
            </a:r>
            <a:r>
              <a:rPr lang="it-IT" sz="3200" i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 500€</a:t>
            </a:r>
            <a:endParaRPr lang="it-IT" sz="3200" i="1" u="sng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38400" y="5638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Costo</a:t>
            </a:r>
            <a:r>
              <a:rPr lang="it-IT" sz="3200" i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 600€</a:t>
            </a:r>
            <a:endParaRPr lang="it-IT" sz="3200" i="1" u="sng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6147" name="Picture 3" descr="C:\Documents and Settings\Utente\Desktop\Occasione_Celestron_NexStar8SE_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95400"/>
            <a:ext cx="2178050" cy="2178050"/>
          </a:xfrm>
          <a:prstGeom prst="rect">
            <a:avLst/>
          </a:prstGeom>
          <a:noFill/>
        </p:spPr>
      </p:pic>
      <p:pic>
        <p:nvPicPr>
          <p:cNvPr id="6148" name="Picture 4" descr="C:\Documents and Settings\Utente\Desktop\GSO_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294632"/>
            <a:ext cx="2209800" cy="25633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Telescopi rifrattori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Telescopi ottici a lenti che sfruttano il sistema della rifrazione</a:t>
            </a:r>
          </a:p>
          <a:p>
            <a:r>
              <a:rPr lang="it-IT" dirty="0" smtClean="0"/>
              <a:t>Acromatici / Apocromatici</a:t>
            </a:r>
            <a:endParaRPr lang="it-IT" dirty="0"/>
          </a:p>
        </p:txBody>
      </p:sp>
      <p:pic>
        <p:nvPicPr>
          <p:cNvPr id="1026" name="Picture 2" descr="C:\Documents and Settings\Utente\Desktop\82275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352800"/>
            <a:ext cx="5219700" cy="1562100"/>
          </a:xfrm>
          <a:prstGeom prst="rect">
            <a:avLst/>
          </a:prstGeom>
          <a:noFill/>
        </p:spPr>
      </p:pic>
      <p:pic>
        <p:nvPicPr>
          <p:cNvPr id="1027" name="Picture 3" descr="C:\Documents and Settings\Utente\Desktop\schema-ap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953000"/>
            <a:ext cx="3860354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Telescopi riflettori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Telescopi ottici a specchi che sfruttano il principio della riflessione</a:t>
            </a:r>
          </a:p>
          <a:p>
            <a:r>
              <a:rPr lang="it-IT" dirty="0" smtClean="0"/>
              <a:t>Diverse configurazioni (Newton, </a:t>
            </a:r>
            <a:r>
              <a:rPr lang="it-IT" dirty="0" err="1" smtClean="0"/>
              <a:t>Cassegrain…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2050" name="Picture 2" descr="C:\Documents and Settings\Utente\Desktop\riflet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191000"/>
            <a:ext cx="6232846" cy="18287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Telescopi catadiottrici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Telescopi ottici che impiegano combinazioni di lenti e specchi</a:t>
            </a:r>
          </a:p>
          <a:p>
            <a:r>
              <a:rPr lang="it-IT" dirty="0" err="1" smtClean="0"/>
              <a:t>Schmidt-Cassegrain</a:t>
            </a:r>
            <a:r>
              <a:rPr lang="it-IT" dirty="0" smtClean="0"/>
              <a:t>, </a:t>
            </a:r>
            <a:r>
              <a:rPr lang="it-IT" dirty="0" err="1" smtClean="0"/>
              <a:t>Maksutov-Cassegrain</a:t>
            </a:r>
            <a:endParaRPr lang="it-IT" dirty="0" smtClean="0"/>
          </a:p>
        </p:txBody>
      </p:sp>
      <p:pic>
        <p:nvPicPr>
          <p:cNvPr id="3074" name="Picture 2" descr="C:\Documents and Settings\Utente\Desktop\telescopio_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14800"/>
            <a:ext cx="6743700" cy="2273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tente\Desktop\eagle_unita_controllo_telescopi_astrofotografia_montaggio_model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34838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836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"/>
          </a:blip>
          <a:stretch>
            <a:fillRect/>
          </a:stretch>
        </p:blipFill>
        <p:spPr>
          <a:xfrm rot="5400000">
            <a:off x="1153319" y="1194594"/>
            <a:ext cx="6796087" cy="4530725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Documents and Settings\Utente\Desktop\Fotografa-la-Ter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095999"/>
          </a:xfrm>
          <a:prstGeom prst="rect">
            <a:avLst/>
          </a:prstGeom>
          <a:noFill/>
        </p:spPr>
      </p:pic>
      <p:sp>
        <p:nvSpPr>
          <p:cNvPr id="3" name="Segnaposto contenuto 5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30480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it-IT" b="1" dirty="0" smtClean="0">
                <a:solidFill>
                  <a:schemeClr val="tx2"/>
                </a:solidFill>
                <a:latin typeface="Lucida Calligraphy" pitchFamily="66" charset="0"/>
              </a:rPr>
              <a:t>Nuovi orizzonti in Astronomia</a:t>
            </a:r>
          </a:p>
          <a:p>
            <a:pPr algn="ctr" eaLnBrk="1" hangingPunct="1">
              <a:buNone/>
              <a:defRPr/>
            </a:pPr>
            <a:endParaRPr lang="it-IT" b="1" u="sng" dirty="0" smtClean="0">
              <a:solidFill>
                <a:schemeClr val="tx2"/>
              </a:solidFill>
              <a:latin typeface="Lucida Calligraphy" pitchFamily="66" charset="0"/>
            </a:endParaRPr>
          </a:p>
          <a:p>
            <a:pPr algn="ctr" eaLnBrk="1" hangingPunct="1">
              <a:buNone/>
              <a:defRPr/>
            </a:pPr>
            <a:r>
              <a:rPr lang="it-IT" sz="3600" b="1" cap="small" spc="10" dirty="0" smtClean="0">
                <a:solidFill>
                  <a:srgbClr val="FFFF00"/>
                </a:solidFill>
                <a:latin typeface="+mj-lt"/>
              </a:rPr>
              <a:t>Didattica dell’Astronomia: nuovi strumenti a disposizione dell’insegnante</a:t>
            </a:r>
          </a:p>
        </p:txBody>
      </p:sp>
      <p:sp>
        <p:nvSpPr>
          <p:cNvPr id="5124" name="CasellaDiTesto 3"/>
          <p:cNvSpPr txBox="1">
            <a:spLocks noChangeArrowheads="1"/>
          </p:cNvSpPr>
          <p:nvPr/>
        </p:nvSpPr>
        <p:spPr bwMode="auto">
          <a:xfrm>
            <a:off x="5943600" y="6019800"/>
            <a:ext cx="320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1800" i="1" dirty="0"/>
              <a:t>Paolo Demaria, </a:t>
            </a:r>
            <a:br>
              <a:rPr lang="it-IT" sz="1800" i="1" dirty="0"/>
            </a:br>
            <a:r>
              <a:rPr lang="it-IT" sz="1800" i="1" dirty="0"/>
              <a:t>Ass. Astrofili </a:t>
            </a:r>
            <a:r>
              <a:rPr lang="it-IT" sz="1800" i="1" dirty="0" err="1"/>
              <a:t>Bisalta</a:t>
            </a:r>
            <a:endParaRPr lang="it-IT" sz="18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81000" y="5181600"/>
            <a:ext cx="8458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800" dirty="0">
                <a:solidFill>
                  <a:srgbClr val="FFFF00"/>
                </a:solidFill>
              </a:rPr>
              <a:t>Già era 'l sole a l'orizzonte </a:t>
            </a:r>
            <a:r>
              <a:rPr lang="it-IT" sz="1800" dirty="0" smtClean="0">
                <a:solidFill>
                  <a:srgbClr val="FFFF00"/>
                </a:solidFill>
              </a:rPr>
              <a:t>giunto | lo </a:t>
            </a:r>
            <a:r>
              <a:rPr lang="it-IT" sz="1800" dirty="0">
                <a:solidFill>
                  <a:srgbClr val="FFFF00"/>
                </a:solidFill>
              </a:rPr>
              <a:t>cui </a:t>
            </a:r>
            <a:r>
              <a:rPr lang="it-IT" sz="1800" dirty="0" err="1">
                <a:solidFill>
                  <a:srgbClr val="FFFF00"/>
                </a:solidFill>
              </a:rPr>
              <a:t>meridïan</a:t>
            </a:r>
            <a:r>
              <a:rPr lang="it-IT" sz="1800" dirty="0">
                <a:solidFill>
                  <a:srgbClr val="FFFF00"/>
                </a:solidFill>
              </a:rPr>
              <a:t> cerchio </a:t>
            </a:r>
            <a:r>
              <a:rPr lang="it-IT" sz="1800" dirty="0" err="1">
                <a:solidFill>
                  <a:srgbClr val="FFFF00"/>
                </a:solidFill>
              </a:rPr>
              <a:t>coverchia</a:t>
            </a:r>
            <a:r>
              <a:rPr lang="it-IT" sz="1800" dirty="0">
                <a:solidFill>
                  <a:srgbClr val="FFFF00"/>
                </a:solidFill>
              </a:rPr>
              <a:t/>
            </a:r>
            <a:br>
              <a:rPr lang="it-IT" sz="1800" dirty="0">
                <a:solidFill>
                  <a:srgbClr val="FFFF00"/>
                </a:solidFill>
              </a:rPr>
            </a:br>
            <a:r>
              <a:rPr lang="it-IT" sz="1800" dirty="0" err="1">
                <a:solidFill>
                  <a:srgbClr val="FFFF00"/>
                </a:solidFill>
              </a:rPr>
              <a:t>Ierusalèm</a:t>
            </a:r>
            <a:r>
              <a:rPr lang="it-IT" sz="1800" dirty="0">
                <a:solidFill>
                  <a:srgbClr val="FFFF00"/>
                </a:solidFill>
              </a:rPr>
              <a:t> col suo più alto </a:t>
            </a:r>
            <a:r>
              <a:rPr lang="it-IT" sz="1800" dirty="0" smtClean="0">
                <a:solidFill>
                  <a:srgbClr val="FFFF00"/>
                </a:solidFill>
              </a:rPr>
              <a:t>punto </a:t>
            </a:r>
            <a:r>
              <a:rPr lang="it-IT" sz="1100" i="1" dirty="0" smtClean="0">
                <a:solidFill>
                  <a:srgbClr val="FFFF00"/>
                </a:solidFill>
              </a:rPr>
              <a:t>(</a:t>
            </a:r>
            <a:r>
              <a:rPr lang="it-IT" sz="1100" dirty="0" smtClean="0">
                <a:solidFill>
                  <a:srgbClr val="FFFF00"/>
                </a:solidFill>
              </a:rPr>
              <a:t>Purgatorio. </a:t>
            </a:r>
            <a:r>
              <a:rPr lang="it-IT" sz="1100" dirty="0">
                <a:solidFill>
                  <a:srgbClr val="FFFF00"/>
                </a:solidFill>
              </a:rPr>
              <a:t>— </a:t>
            </a:r>
            <a:r>
              <a:rPr lang="it-IT" sz="1100" cap="small" dirty="0">
                <a:solidFill>
                  <a:srgbClr val="FFFF00"/>
                </a:solidFill>
              </a:rPr>
              <a:t>Canto I</a:t>
            </a:r>
            <a:r>
              <a:rPr lang="it-IT" sz="1100" cap="small" dirty="0" smtClean="0">
                <a:solidFill>
                  <a:srgbClr val="FFFF00"/>
                </a:solidFill>
              </a:rPr>
              <a:t>I </a:t>
            </a:r>
            <a:r>
              <a:rPr lang="it-IT" sz="1100" cap="small" dirty="0">
                <a:solidFill>
                  <a:srgbClr val="FFFF00"/>
                </a:solidFill>
              </a:rPr>
              <a:t>Verso </a:t>
            </a:r>
            <a:r>
              <a:rPr lang="it-IT" sz="1100" cap="small" dirty="0" smtClean="0">
                <a:solidFill>
                  <a:srgbClr val="FFFF00"/>
                </a:solidFill>
              </a:rPr>
              <a:t>1 </a:t>
            </a:r>
            <a:r>
              <a:rPr lang="it-IT" sz="1100" cap="small" dirty="0">
                <a:solidFill>
                  <a:srgbClr val="FFFF00"/>
                </a:solidFill>
              </a:rPr>
              <a:t>a 3</a:t>
            </a:r>
            <a:r>
              <a:rPr lang="it-IT" sz="1100" cap="small" dirty="0" smtClean="0">
                <a:solidFill>
                  <a:srgbClr val="FFFF00"/>
                </a:solidFill>
              </a:rPr>
              <a:t>)</a:t>
            </a:r>
            <a:endParaRPr lang="it-IT" sz="1100" i="1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743200" y="152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i="1" dirty="0" smtClean="0"/>
              <a:t>Cuneo, 16/11/2016</a:t>
            </a:r>
            <a:endParaRPr lang="it-IT" sz="1800" i="1" dirty="0"/>
          </a:p>
        </p:txBody>
      </p:sp>
      <p:sp>
        <p:nvSpPr>
          <p:cNvPr id="8" name="Rettangolo 7"/>
          <p:cNvSpPr/>
          <p:nvPr/>
        </p:nvSpPr>
        <p:spPr>
          <a:xfrm>
            <a:off x="990600" y="838200"/>
            <a:ext cx="7391400" cy="685800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solidFill>
              <a:schemeClr val="accent1">
                <a:shade val="50000"/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Stelle per tutti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Progetto didattico nato da un’idea dell’Associazione “Astronomia Pontina” (Latina)</a:t>
            </a:r>
          </a:p>
          <a:p>
            <a:r>
              <a:rPr lang="it-IT" dirty="0" smtClean="0"/>
              <a:t>Didattica dell’astronomia per non vedenti attraverso l’impiego</a:t>
            </a:r>
            <a:br>
              <a:rPr lang="it-IT" dirty="0" smtClean="0"/>
            </a:br>
            <a:r>
              <a:rPr lang="it-IT" dirty="0" smtClean="0"/>
              <a:t>di semplici strumenti</a:t>
            </a:r>
            <a:br>
              <a:rPr lang="it-IT" dirty="0" smtClean="0"/>
            </a:br>
            <a:r>
              <a:rPr lang="it-IT" dirty="0" err="1" smtClean="0"/>
              <a:t>autocostruiti</a:t>
            </a:r>
            <a:endParaRPr lang="it-IT" dirty="0"/>
          </a:p>
        </p:txBody>
      </p:sp>
      <p:pic>
        <p:nvPicPr>
          <p:cNvPr id="1026" name="Picture 2" descr="C:\Documents and Settings\Utente\Desktop\5eaf5c1f1ce836829a0ace3640152f5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343400"/>
            <a:ext cx="2895600" cy="21717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Stelle per tutti</a:t>
            </a:r>
            <a:endParaRPr lang="it-IT" dirty="0"/>
          </a:p>
        </p:txBody>
      </p:sp>
      <p:pic>
        <p:nvPicPr>
          <p:cNvPr id="2050" name="Picture 2" descr="C:\Documents and Settings\Utente\Desktop\88f5a7e5a9d8dc11c3f9979c7d13ab4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4064000" cy="30480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04800" y="61722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Strumenti realizzati da Andrea </a:t>
            </a:r>
            <a:r>
              <a:rPr lang="it-IT" sz="1400" i="1" dirty="0" err="1" smtClean="0"/>
              <a:t>Miccoli</a:t>
            </a:r>
            <a:endParaRPr lang="it-IT" sz="1400" i="1" dirty="0"/>
          </a:p>
        </p:txBody>
      </p:sp>
      <p:pic>
        <p:nvPicPr>
          <p:cNvPr id="2052" name="Picture 4" descr="C:\Documents and Settings\Utente\Desktop\7dd03e3366d7432d7b83de5a77e04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371600"/>
            <a:ext cx="1905000" cy="1676400"/>
          </a:xfrm>
          <a:prstGeom prst="rect">
            <a:avLst/>
          </a:prstGeom>
          <a:noFill/>
        </p:spPr>
      </p:pic>
      <p:pic>
        <p:nvPicPr>
          <p:cNvPr id="2053" name="Picture 5" descr="C:\Documents and Settings\Utente\Desktop\d9a8c5f05a5dbdddb543d8e02568e38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276600"/>
            <a:ext cx="1905000" cy="1590675"/>
          </a:xfrm>
          <a:prstGeom prst="rect">
            <a:avLst/>
          </a:prstGeom>
          <a:noFill/>
        </p:spPr>
      </p:pic>
      <p:pic>
        <p:nvPicPr>
          <p:cNvPr id="2054" name="Picture 6" descr="C:\Documents and Settings\Utente\Desktop\d9607c4597433f616cb18178d008593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105400"/>
            <a:ext cx="1905000" cy="1485900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2895600" y="1219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err="1" smtClean="0"/>
              <a:t>Eliogiro</a:t>
            </a:r>
            <a:endParaRPr lang="it-IT" sz="2400" i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Stelle per tutti</a:t>
            </a:r>
            <a:endParaRPr lang="it-IT" dirty="0"/>
          </a:p>
        </p:txBody>
      </p:sp>
      <p:pic>
        <p:nvPicPr>
          <p:cNvPr id="3074" name="Picture 2" descr="C:\Documents and Settings\Utente\Desktop\rotogeo03_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553199" cy="4914899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895600" y="1219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err="1" smtClean="0"/>
              <a:t>Rotogeo</a:t>
            </a:r>
            <a:endParaRPr lang="it-IT" sz="2400" i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tente\Desktop\900900_0_4543510_97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0999"/>
            <a:ext cx="9144000" cy="6095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3962400"/>
          </a:xfrm>
        </p:spPr>
        <p:txBody>
          <a:bodyPr/>
          <a:lstStyle/>
          <a:p>
            <a:r>
              <a:rPr lang="it-IT" dirty="0" smtClean="0"/>
              <a:t>Applicazioni per </a:t>
            </a:r>
            <a:r>
              <a:rPr lang="it-IT" dirty="0" err="1" smtClean="0"/>
              <a:t>smartphone</a:t>
            </a:r>
            <a:r>
              <a:rPr lang="it-IT" dirty="0" smtClean="0"/>
              <a:t>/</a:t>
            </a:r>
            <a:r>
              <a:rPr lang="it-IT" dirty="0" err="1" smtClean="0"/>
              <a:t>tablet</a:t>
            </a:r>
            <a:endParaRPr lang="it-IT" dirty="0" smtClean="0"/>
          </a:p>
          <a:p>
            <a:r>
              <a:rPr lang="it-IT" dirty="0" smtClean="0"/>
              <a:t>Risorse on-line</a:t>
            </a:r>
          </a:p>
          <a:p>
            <a:r>
              <a:rPr lang="it-IT" dirty="0" smtClean="0"/>
              <a:t>Software per PC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it-IT" sz="4000" u="sng" dirty="0" smtClean="0"/>
              <a:t>Risorse digitali</a:t>
            </a:r>
            <a:endParaRPr lang="it-IT" sz="4000" u="sng" dirty="0"/>
          </a:p>
        </p:txBody>
      </p:sp>
      <p:pic>
        <p:nvPicPr>
          <p:cNvPr id="7170" name="Picture 2" descr="C:\Documents and Settings\Utente\Desktop\eagle_unita_controllo_telescopi_astrofotografia_softwar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75" y="3952192"/>
            <a:ext cx="5254625" cy="29058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Applicazioni planetario per </a:t>
            </a:r>
            <a:r>
              <a:rPr lang="it-IT" dirty="0" err="1" smtClean="0"/>
              <a:t>smartphone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30725"/>
          </a:xfrm>
        </p:spPr>
        <p:txBody>
          <a:bodyPr/>
          <a:lstStyle/>
          <a:p>
            <a:r>
              <a:rPr lang="it-IT" dirty="0" smtClean="0"/>
              <a:t>Molto diffuse</a:t>
            </a:r>
          </a:p>
          <a:p>
            <a:r>
              <a:rPr lang="it-IT" dirty="0" smtClean="0"/>
              <a:t>Semplicità d’utilizzo</a:t>
            </a:r>
          </a:p>
          <a:p>
            <a:r>
              <a:rPr lang="it-IT" dirty="0" smtClean="0"/>
              <a:t>Calibrazione dei sensori</a:t>
            </a:r>
          </a:p>
          <a:p>
            <a:r>
              <a:rPr lang="it-IT" dirty="0" err="1" smtClean="0"/>
              <a:t>iOS</a:t>
            </a:r>
            <a:r>
              <a:rPr lang="it-IT" dirty="0" smtClean="0"/>
              <a:t>: </a:t>
            </a:r>
            <a:r>
              <a:rPr lang="it-IT" dirty="0" err="1" smtClean="0"/>
              <a:t>Starmap</a:t>
            </a:r>
            <a:r>
              <a:rPr lang="it-IT" dirty="0" smtClean="0"/>
              <a:t> Lite (gratis), </a:t>
            </a:r>
            <a:br>
              <a:rPr lang="it-IT" dirty="0" smtClean="0"/>
            </a:br>
            <a:r>
              <a:rPr lang="it-IT" dirty="0" err="1" smtClean="0"/>
              <a:t>StarChart</a:t>
            </a:r>
            <a:r>
              <a:rPr lang="it-IT" dirty="0" smtClean="0"/>
              <a:t> (gratis), Sky Safari, </a:t>
            </a:r>
            <a:r>
              <a:rPr lang="it-IT" dirty="0" err="1" smtClean="0"/>
              <a:t>StarMap</a:t>
            </a:r>
            <a:r>
              <a:rPr lang="it-IT" dirty="0" smtClean="0"/>
              <a:t> PRO</a:t>
            </a:r>
          </a:p>
          <a:p>
            <a:r>
              <a:rPr lang="it-IT" dirty="0" err="1" smtClean="0"/>
              <a:t>Android</a:t>
            </a:r>
            <a:r>
              <a:rPr lang="it-IT" dirty="0" smtClean="0"/>
              <a:t>: Google Sky </a:t>
            </a:r>
            <a:r>
              <a:rPr lang="it-IT" dirty="0" err="1" smtClean="0"/>
              <a:t>Map</a:t>
            </a:r>
            <a:r>
              <a:rPr lang="it-IT" dirty="0" smtClean="0"/>
              <a:t> (gratis), </a:t>
            </a:r>
            <a:r>
              <a:rPr lang="it-IT" dirty="0" err="1" smtClean="0"/>
              <a:t>StarChart</a:t>
            </a:r>
            <a:r>
              <a:rPr lang="it-IT" dirty="0" smtClean="0"/>
              <a:t> </a:t>
            </a:r>
            <a:r>
              <a:rPr lang="it-IT" dirty="0" err="1" smtClean="0"/>
              <a:t>Android</a:t>
            </a:r>
            <a:r>
              <a:rPr lang="it-IT" dirty="0" smtClean="0"/>
              <a:t> (gratis), </a:t>
            </a:r>
            <a:r>
              <a:rPr lang="it-IT" dirty="0" err="1" smtClean="0"/>
              <a:t>Skeye</a:t>
            </a:r>
            <a:r>
              <a:rPr lang="it-IT" dirty="0" smtClean="0"/>
              <a:t> (gratis), </a:t>
            </a:r>
            <a:r>
              <a:rPr lang="it-IT" dirty="0" err="1" smtClean="0"/>
              <a:t>Stellarium</a:t>
            </a:r>
            <a:r>
              <a:rPr lang="it-IT" dirty="0" smtClean="0"/>
              <a:t>, </a:t>
            </a:r>
            <a:r>
              <a:rPr lang="it-IT" dirty="0" err="1" smtClean="0"/>
              <a:t>SkySafari</a:t>
            </a:r>
            <a:r>
              <a:rPr lang="it-IT" dirty="0" smtClean="0"/>
              <a:t> Pro</a:t>
            </a:r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 descr="C:\Documents and Settings\Utente\Desktop\starchar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2796">
            <a:off x="7058693" y="1049307"/>
            <a:ext cx="1600200" cy="2841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Altre applicazioni per </a:t>
            </a:r>
            <a:r>
              <a:rPr lang="it-IT" dirty="0" err="1" smtClean="0"/>
              <a:t>smartphone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r>
              <a:rPr lang="it-IT" dirty="0" err="1" smtClean="0"/>
              <a:t>Galaxy</a:t>
            </a:r>
            <a:r>
              <a:rPr lang="it-IT" dirty="0" smtClean="0"/>
              <a:t> Zoo </a:t>
            </a:r>
            <a:r>
              <a:rPr lang="it-IT" dirty="0" smtClean="0">
                <a:sym typeface="Wingdings" pitchFamily="2" charset="2"/>
              </a:rPr>
              <a:t> classificazione</a:t>
            </a:r>
            <a:br>
              <a:rPr lang="it-IT" dirty="0" smtClean="0">
                <a:sym typeface="Wingdings" pitchFamily="2" charset="2"/>
              </a:rPr>
            </a:br>
            <a:r>
              <a:rPr lang="it-IT" dirty="0" smtClean="0">
                <a:sym typeface="Wingdings" pitchFamily="2" charset="2"/>
              </a:rPr>
              <a:t>galassie in base al </a:t>
            </a:r>
            <a:br>
              <a:rPr lang="it-IT" dirty="0" smtClean="0">
                <a:sym typeface="Wingdings" pitchFamily="2" charset="2"/>
              </a:rPr>
            </a:br>
            <a:r>
              <a:rPr lang="it-IT" dirty="0" smtClean="0">
                <a:sym typeface="Wingdings" pitchFamily="2" charset="2"/>
              </a:rPr>
              <a:t>loro aspetto</a:t>
            </a:r>
          </a:p>
          <a:p>
            <a:endParaRPr lang="it-IT" dirty="0" smtClean="0">
              <a:sym typeface="Wingdings" pitchFamily="2" charset="2"/>
            </a:endParaRPr>
          </a:p>
          <a:p>
            <a:r>
              <a:rPr lang="it-IT" dirty="0" smtClean="0">
                <a:sym typeface="Wingdings" pitchFamily="2" charset="2"/>
              </a:rPr>
              <a:t>ISS detector  transiti visibili </a:t>
            </a:r>
            <a:br>
              <a:rPr lang="it-IT" dirty="0" smtClean="0">
                <a:sym typeface="Wingdings" pitchFamily="2" charset="2"/>
              </a:rPr>
            </a:br>
            <a:r>
              <a:rPr lang="it-IT" dirty="0" smtClean="0">
                <a:sym typeface="Wingdings" pitchFamily="2" charset="2"/>
              </a:rPr>
              <a:t>della Stazione Spaziale Internazionale</a:t>
            </a:r>
            <a:endParaRPr lang="it-IT" dirty="0"/>
          </a:p>
        </p:txBody>
      </p:sp>
      <p:pic>
        <p:nvPicPr>
          <p:cNvPr id="2050" name="Picture 2" descr="C:\Documents and Settings\Utente\Desktop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295400"/>
            <a:ext cx="1475063" cy="2362200"/>
          </a:xfrm>
          <a:prstGeom prst="rect">
            <a:avLst/>
          </a:prstGeom>
          <a:noFill/>
        </p:spPr>
      </p:pic>
      <p:pic>
        <p:nvPicPr>
          <p:cNvPr id="2051" name="Picture 3" descr="C:\Documents and Settings\Utente\Desktop\Screenshot_2015-02-26-10-18-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038600"/>
            <a:ext cx="1500188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Risorse online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http://apod.nasa.gov/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immagine astronomica del giorno</a:t>
            </a:r>
          </a:p>
          <a:p>
            <a:r>
              <a:rPr lang="it-IT" dirty="0" smtClean="0">
                <a:hlinkClick r:id="rId3"/>
              </a:rPr>
              <a:t>http://www.heavens-above.com/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visibilità dei principali satelliti in orbita terrestre / oggetti del sistema solare</a:t>
            </a:r>
          </a:p>
          <a:p>
            <a:r>
              <a:rPr lang="it-IT" dirty="0" smtClean="0">
                <a:sym typeface="Wingdings" pitchFamily="2" charset="2"/>
                <a:hlinkClick r:id="rId4"/>
              </a:rPr>
              <a:t>https://sohowww.nascom.nasa.gov/</a:t>
            </a:r>
            <a:r>
              <a:rPr lang="it-IT" dirty="0" smtClean="0">
                <a:sym typeface="Wingdings" pitchFamily="2" charset="2"/>
              </a:rPr>
              <a:t>  immagini solari in diretta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3622" t="6719" r="23622" b="12598"/>
          <a:stretch>
            <a:fillRect/>
          </a:stretch>
        </p:blipFill>
        <p:spPr bwMode="auto">
          <a:xfrm>
            <a:off x="1066800" y="304800"/>
            <a:ext cx="726341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Riviste online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r>
              <a:rPr lang="it-IT" dirty="0" err="1" smtClean="0"/>
              <a:t>Coelum</a:t>
            </a:r>
            <a:r>
              <a:rPr lang="it-IT" dirty="0" smtClean="0"/>
              <a:t> (gratis)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Astronomia Nova (gratis)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L’Astrofilo (gratis)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Nuovo Orione e Le Stelle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Sky &amp; </a:t>
            </a:r>
            <a:r>
              <a:rPr lang="it-IT" dirty="0" err="1" smtClean="0"/>
              <a:t>Telescope</a:t>
            </a:r>
            <a:endParaRPr lang="it-IT" dirty="0"/>
          </a:p>
        </p:txBody>
      </p:sp>
      <p:pic>
        <p:nvPicPr>
          <p:cNvPr id="2050" name="Picture 2" descr="C:\Documents and Settings\Utente\Desktop\logo-coelum-astronomia-partn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2311400" cy="924695"/>
          </a:xfrm>
          <a:prstGeom prst="rect">
            <a:avLst/>
          </a:prstGeom>
          <a:noFill/>
        </p:spPr>
      </p:pic>
      <p:pic>
        <p:nvPicPr>
          <p:cNvPr id="2051" name="Picture 3" descr="C:\Documents and Settings\Utente\Desktop\astronomia-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438400"/>
            <a:ext cx="1812925" cy="1206292"/>
          </a:xfrm>
          <a:prstGeom prst="rect">
            <a:avLst/>
          </a:prstGeom>
          <a:noFill/>
        </p:spPr>
      </p:pic>
      <p:pic>
        <p:nvPicPr>
          <p:cNvPr id="2052" name="Picture 4" descr="C:\Documents and Settings\Utente\Desktop\th_PZ-FS0J-195V-U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200400"/>
            <a:ext cx="1084683" cy="1449182"/>
          </a:xfrm>
          <a:prstGeom prst="rect">
            <a:avLst/>
          </a:prstGeom>
          <a:noFill/>
        </p:spPr>
      </p:pic>
      <p:pic>
        <p:nvPicPr>
          <p:cNvPr id="2053" name="Picture 5" descr="C:\Documents and Settings\Utente\Desktop\2015-08-06_16-50-58_usci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267200"/>
            <a:ext cx="1184360" cy="1600201"/>
          </a:xfrm>
          <a:prstGeom prst="rect">
            <a:avLst/>
          </a:prstGeom>
          <a:noFill/>
        </p:spPr>
      </p:pic>
      <p:pic>
        <p:nvPicPr>
          <p:cNvPr id="2054" name="Picture 6" descr="C:\Documents and Settings\Utente\Desktop\2016-10-25_15-53-36_usci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0747" y="4267200"/>
            <a:ext cx="1313253" cy="1689100"/>
          </a:xfrm>
          <a:prstGeom prst="rect">
            <a:avLst/>
          </a:prstGeom>
          <a:noFill/>
        </p:spPr>
      </p:pic>
      <p:pic>
        <p:nvPicPr>
          <p:cNvPr id="2055" name="Picture 7" descr="C:\Documents and Settings\Utente\Desktop\4h0wVyQU_400x40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257800"/>
            <a:ext cx="1431925" cy="1431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39825"/>
          </a:xfrm>
        </p:spPr>
        <p:txBody>
          <a:bodyPr/>
          <a:lstStyle/>
          <a:p>
            <a:r>
              <a:rPr lang="it-IT" dirty="0" smtClean="0"/>
              <a:t>Didattica dell’astronomia: </a:t>
            </a:r>
            <a:r>
              <a:rPr lang="it-IT" i="1" dirty="0" smtClean="0"/>
              <a:t>difficoltà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02125"/>
          </a:xfrm>
        </p:spPr>
        <p:txBody>
          <a:bodyPr/>
          <a:lstStyle/>
          <a:p>
            <a:r>
              <a:rPr lang="it-IT" dirty="0" smtClean="0"/>
              <a:t>Complessità della materia</a:t>
            </a:r>
          </a:p>
          <a:p>
            <a:r>
              <a:rPr lang="it-IT" dirty="0" smtClean="0"/>
              <a:t>Osservazioni prevalentemente notturne</a:t>
            </a:r>
          </a:p>
          <a:p>
            <a:r>
              <a:rPr lang="it-IT" dirty="0" smtClean="0"/>
              <a:t>Costo della strumentazione</a:t>
            </a:r>
          </a:p>
          <a:p>
            <a:r>
              <a:rPr lang="it-IT" dirty="0" smtClean="0"/>
              <a:t>Inquinamento luminoso</a:t>
            </a:r>
          </a:p>
          <a:p>
            <a:endParaRPr lang="it-IT" dirty="0"/>
          </a:p>
        </p:txBody>
      </p:sp>
      <p:pic>
        <p:nvPicPr>
          <p:cNvPr id="5123" name="Picture 3" descr="C:\Documents and Settings\Utente\Desktop\58908d067bd9b5c894c53c353de19eff.1824x0_q100_watermark_watermark_opacity-10_watermark_position-6_watermark_text-Copyright Paolo Dem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7004"/>
            <a:ext cx="9144000" cy="16809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Software planetario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Cartes</a:t>
            </a:r>
            <a:r>
              <a:rPr lang="it-IT" dirty="0" smtClean="0"/>
              <a:t> </a:t>
            </a:r>
            <a:r>
              <a:rPr lang="it-IT" dirty="0" err="1" smtClean="0"/>
              <a:t>du</a:t>
            </a:r>
            <a:r>
              <a:rPr lang="it-IT" dirty="0" smtClean="0"/>
              <a:t> Ciel </a:t>
            </a:r>
            <a:r>
              <a:rPr lang="it-IT" dirty="0" smtClean="0">
                <a:sym typeface="Wingdings" pitchFamily="2" charset="2"/>
              </a:rPr>
              <a:t> simulazione del cielo stellato e creazione di mappe stellari. Compatibile con Linux, Windows, </a:t>
            </a:r>
            <a:r>
              <a:rPr lang="it-IT" dirty="0" err="1" smtClean="0">
                <a:sym typeface="Wingdings" pitchFamily="2" charset="2"/>
              </a:rPr>
              <a:t>Mac</a:t>
            </a:r>
            <a:r>
              <a:rPr lang="it-IT" dirty="0" smtClean="0">
                <a:sym typeface="Wingdings" pitchFamily="2" charset="2"/>
              </a:rPr>
              <a:t> OS X. </a:t>
            </a:r>
            <a:r>
              <a:rPr lang="it-IT" sz="2800" dirty="0" smtClean="0">
                <a:sym typeface="Wingdings" pitchFamily="2" charset="2"/>
              </a:rPr>
              <a:t>(Gratis)</a:t>
            </a:r>
          </a:p>
        </p:txBody>
      </p:sp>
      <p:pic>
        <p:nvPicPr>
          <p:cNvPr id="3074" name="Picture 2" descr="C:\Documents and Settings\Utente\Desktop\software_eagle_Cartes_du_Ci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733800"/>
            <a:ext cx="4788351" cy="30129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Virtual</a:t>
            </a:r>
            <a:r>
              <a:rPr lang="it-IT" dirty="0" smtClean="0"/>
              <a:t> Moon </a:t>
            </a:r>
            <a:r>
              <a:rPr lang="it-IT" dirty="0" err="1" smtClean="0"/>
              <a:t>Atlas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r>
              <a:rPr lang="it-IT" dirty="0" smtClean="0"/>
              <a:t>Immagini della Luna in alta qualità</a:t>
            </a:r>
          </a:p>
          <a:p>
            <a:r>
              <a:rPr lang="it-IT" dirty="0" smtClean="0"/>
              <a:t>Informazioni riguardanti tutte le strutture sulla superficie</a:t>
            </a:r>
          </a:p>
          <a:p>
            <a:r>
              <a:rPr lang="it-IT" dirty="0" smtClean="0"/>
              <a:t>Fase lunare in tempo reale</a:t>
            </a:r>
          </a:p>
          <a:p>
            <a:r>
              <a:rPr lang="it-IT" sz="2800" dirty="0" smtClean="0"/>
              <a:t>Gratis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1026" name="Picture 2" descr="C:\Documents and Settings\Utente\Desktop\237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90043"/>
            <a:ext cx="4168774" cy="3067957"/>
          </a:xfrm>
          <a:prstGeom prst="rect">
            <a:avLst/>
          </a:prstGeom>
          <a:noFill/>
        </p:spPr>
      </p:pic>
      <p:pic>
        <p:nvPicPr>
          <p:cNvPr id="1027" name="Picture 3" descr="C:\Documents and Settings\Utente\Desktop\0d6546c435a1e527ccb547a9a3c3b718.media.900x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294187"/>
            <a:ext cx="3539006" cy="25638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Software planetario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Celestia</a:t>
            </a:r>
            <a:r>
              <a:rPr lang="it-IT" dirty="0" smtClean="0">
                <a:sym typeface="Wingdings" pitchFamily="2" charset="2"/>
              </a:rPr>
              <a:t> simulatore spaziale che permette di esplorare l’universo in 3D. Compatibile con Linux, Windows, </a:t>
            </a:r>
            <a:r>
              <a:rPr lang="it-IT" dirty="0" err="1" smtClean="0">
                <a:sym typeface="Wingdings" pitchFamily="2" charset="2"/>
              </a:rPr>
              <a:t>Mac</a:t>
            </a:r>
            <a:r>
              <a:rPr lang="it-IT" dirty="0" smtClean="0">
                <a:sym typeface="Wingdings" pitchFamily="2" charset="2"/>
              </a:rPr>
              <a:t> OS X.</a:t>
            </a:r>
            <a:br>
              <a:rPr lang="it-IT" dirty="0" smtClean="0">
                <a:sym typeface="Wingdings" pitchFamily="2" charset="2"/>
              </a:rPr>
            </a:br>
            <a:r>
              <a:rPr lang="it-IT" sz="2800" dirty="0" smtClean="0">
                <a:sym typeface="Wingdings" pitchFamily="2" charset="2"/>
              </a:rPr>
              <a:t>(Gratis)</a:t>
            </a:r>
          </a:p>
        </p:txBody>
      </p:sp>
      <p:pic>
        <p:nvPicPr>
          <p:cNvPr id="4098" name="Picture 2" descr="C:\Documents and Settings\Utente\Desktop\voyager2-neptu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00400"/>
            <a:ext cx="4645025" cy="34837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Software planetario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30725"/>
          </a:xfrm>
        </p:spPr>
        <p:txBody>
          <a:bodyPr/>
          <a:lstStyle/>
          <a:p>
            <a:r>
              <a:rPr lang="it-IT" dirty="0" err="1" smtClean="0"/>
              <a:t>Stellarium</a:t>
            </a:r>
            <a:r>
              <a:rPr lang="it-IT" dirty="0" smtClean="0">
                <a:sym typeface="Wingdings" pitchFamily="2" charset="2"/>
              </a:rPr>
              <a:t> Planetario digitale che permette di osservare la volta stellata da qualsiasi punto sulla Terra in qualsiasi momento. Ricostruzione realistica del cielo notturno. Compatibile con Linux, </a:t>
            </a:r>
            <a:br>
              <a:rPr lang="it-IT" dirty="0" smtClean="0">
                <a:sym typeface="Wingdings" pitchFamily="2" charset="2"/>
              </a:rPr>
            </a:br>
            <a:r>
              <a:rPr lang="it-IT" dirty="0" smtClean="0">
                <a:sym typeface="Wingdings" pitchFamily="2" charset="2"/>
              </a:rPr>
              <a:t>Windows, </a:t>
            </a:r>
            <a:r>
              <a:rPr lang="it-IT" dirty="0" err="1" smtClean="0">
                <a:sym typeface="Wingdings" pitchFamily="2" charset="2"/>
              </a:rPr>
              <a:t>Mac</a:t>
            </a:r>
            <a:r>
              <a:rPr lang="it-IT" dirty="0" smtClean="0">
                <a:sym typeface="Wingdings" pitchFamily="2" charset="2"/>
              </a:rPr>
              <a:t> OS X, </a:t>
            </a:r>
            <a:br>
              <a:rPr lang="it-IT" dirty="0" smtClean="0">
                <a:sym typeface="Wingdings" pitchFamily="2" charset="2"/>
              </a:rPr>
            </a:br>
            <a:r>
              <a:rPr lang="it-IT" dirty="0" err="1" smtClean="0">
                <a:sym typeface="Wingdings" pitchFamily="2" charset="2"/>
              </a:rPr>
              <a:t>Ubuntu</a:t>
            </a:r>
            <a:r>
              <a:rPr lang="it-IT" dirty="0" smtClean="0">
                <a:sym typeface="Wingdings" pitchFamily="2" charset="2"/>
              </a:rPr>
              <a:t>. </a:t>
            </a:r>
            <a:r>
              <a:rPr lang="it-IT" sz="2800" dirty="0" smtClean="0">
                <a:sym typeface="Wingdings" pitchFamily="2" charset="2"/>
              </a:rPr>
              <a:t>(Gratis)</a:t>
            </a:r>
          </a:p>
        </p:txBody>
      </p:sp>
      <p:pic>
        <p:nvPicPr>
          <p:cNvPr id="3075" name="Picture 3" descr="C:\Documents and Settings\Utente\Desktop\stellarium_logo_by_mastermold001-d5v0f1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191000"/>
            <a:ext cx="2204720" cy="248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magine 7" descr="IC13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 rot="20759491">
            <a:off x="751311" y="2847416"/>
            <a:ext cx="780213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b="1" dirty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Grazie per l’attenzione!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titolo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/>
          <a:lstStyle/>
          <a:p>
            <a:r>
              <a:rPr lang="it-IT" dirty="0" smtClean="0"/>
              <a:t>Didattica dell’astronomia: </a:t>
            </a:r>
            <a:r>
              <a:rPr lang="it-IT" i="1" dirty="0" smtClean="0"/>
              <a:t>opportunità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59325"/>
          </a:xfrm>
        </p:spPr>
        <p:txBody>
          <a:bodyPr/>
          <a:lstStyle/>
          <a:p>
            <a:r>
              <a:rPr lang="it-IT" dirty="0" smtClean="0"/>
              <a:t>Interesse per gli </a:t>
            </a:r>
            <a:br>
              <a:rPr lang="it-IT" dirty="0" smtClean="0"/>
            </a:br>
            <a:r>
              <a:rPr lang="it-IT" dirty="0" smtClean="0"/>
              <a:t>argomenti </a:t>
            </a:r>
          </a:p>
          <a:p>
            <a:r>
              <a:rPr lang="it-IT" dirty="0" smtClean="0"/>
              <a:t>Possibilità di </a:t>
            </a:r>
            <a:br>
              <a:rPr lang="it-IT" dirty="0" smtClean="0"/>
            </a:br>
            <a:r>
              <a:rPr lang="it-IT" dirty="0" smtClean="0"/>
              <a:t>osservazioni diurne</a:t>
            </a:r>
          </a:p>
          <a:p>
            <a:r>
              <a:rPr lang="it-IT" dirty="0" smtClean="0"/>
              <a:t>Risorse digitali e </a:t>
            </a:r>
            <a:br>
              <a:rPr lang="it-IT" dirty="0" smtClean="0"/>
            </a:br>
            <a:r>
              <a:rPr lang="it-IT" dirty="0" smtClean="0"/>
              <a:t>strumenti economici</a:t>
            </a:r>
          </a:p>
          <a:p>
            <a:r>
              <a:rPr lang="it-IT" dirty="0" smtClean="0"/>
              <a:t>Possibilità di </a:t>
            </a:r>
            <a:br>
              <a:rPr lang="it-IT" dirty="0" smtClean="0"/>
            </a:br>
            <a:r>
              <a:rPr lang="it-IT" dirty="0" smtClean="0"/>
              <a:t>ricerca amatoriale</a:t>
            </a:r>
          </a:p>
          <a:p>
            <a:endParaRPr lang="it-IT" dirty="0"/>
          </a:p>
        </p:txBody>
      </p:sp>
      <p:pic>
        <p:nvPicPr>
          <p:cNvPr id="6146" name="Picture 2" descr="C:\Documents and Settings\Utente\Desktop\e11fbc5f9758c4796d8fe668d054b739.620x0_q100_watermark_watermark_opacity-10_watermark_position-6_watermark_text-Copyright Paolo Dem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14500"/>
            <a:ext cx="3124200" cy="4686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1000" y="2895600"/>
            <a:ext cx="25908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Strumenti</a:t>
            </a:r>
            <a:endParaRPr lang="it-IT" sz="3200" dirty="0"/>
          </a:p>
        </p:txBody>
      </p:sp>
      <p:cxnSp>
        <p:nvCxnSpPr>
          <p:cNvPr id="9" name="Connettore 2 8"/>
          <p:cNvCxnSpPr/>
          <p:nvPr/>
        </p:nvCxnSpPr>
        <p:spPr>
          <a:xfrm rot="5400000" flipH="1" flipV="1">
            <a:off x="2819400" y="1676400"/>
            <a:ext cx="1371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038600" y="990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/>
              <a:t>Reali</a:t>
            </a:r>
            <a:endParaRPr lang="it-IT" sz="3200" i="1" dirty="0"/>
          </a:p>
        </p:txBody>
      </p:sp>
      <p:cxnSp>
        <p:nvCxnSpPr>
          <p:cNvPr id="12" name="Connettore 2 11"/>
          <p:cNvCxnSpPr/>
          <p:nvPr/>
        </p:nvCxnSpPr>
        <p:spPr>
          <a:xfrm rot="16200000" flipH="1">
            <a:off x="2743200" y="37338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3886200" y="4800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/>
              <a:t>Digitali</a:t>
            </a:r>
            <a:endParaRPr lang="it-IT" sz="3200" i="1" dirty="0"/>
          </a:p>
        </p:txBody>
      </p:sp>
      <p:pic>
        <p:nvPicPr>
          <p:cNvPr id="4098" name="Picture 2" descr="C:\Documents and Settings\Utente\Impostazioni locali\Temporary Internet Files\Content.IE5\8BU1XYFV\Telescope-F90060M-F80060M-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"/>
            <a:ext cx="1428750" cy="1428750"/>
          </a:xfrm>
          <a:prstGeom prst="rect">
            <a:avLst/>
          </a:prstGeom>
          <a:noFill/>
        </p:spPr>
      </p:pic>
      <p:pic>
        <p:nvPicPr>
          <p:cNvPr id="4101" name="Picture 5" descr="C:\Documents and Settings\Utente\Impostazioni locali\Temporary Internet Files\Content.IE5\8BU1XYFV\astrolabi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990600"/>
            <a:ext cx="1219200" cy="1561431"/>
          </a:xfrm>
          <a:prstGeom prst="rect">
            <a:avLst/>
          </a:prstGeom>
          <a:noFill/>
        </p:spPr>
      </p:pic>
      <p:pic>
        <p:nvPicPr>
          <p:cNvPr id="4102" name="Picture 6" descr="C:\Documents and Settings\Utente\Impostazioni locali\Temporary Internet Files\Content.IE5\D1WT7ZLX\binocolo-nikon-aculon-a211-10-22x50-zoom-recension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905000"/>
            <a:ext cx="1524000" cy="1275079"/>
          </a:xfrm>
          <a:prstGeom prst="rect">
            <a:avLst/>
          </a:prstGeom>
          <a:noFill/>
        </p:spPr>
      </p:pic>
      <p:pic>
        <p:nvPicPr>
          <p:cNvPr id="4103" name="Picture 7" descr="C:\Documents and Settings\Utente\Impostazioni locali\Temporary Internet Files\Content.IE5\F7L4MZCK\informaniaticos_iphone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810000"/>
            <a:ext cx="1295400" cy="1511300"/>
          </a:xfrm>
          <a:prstGeom prst="rect">
            <a:avLst/>
          </a:prstGeom>
          <a:noFill/>
        </p:spPr>
      </p:pic>
      <p:pic>
        <p:nvPicPr>
          <p:cNvPr id="4104" name="Picture 8" descr="C:\Documents and Settings\Utente\Impostazioni locali\Temporary Internet Files\Content.IE5\D1WT7ZLX\computer-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4495800"/>
            <a:ext cx="1292572" cy="1371600"/>
          </a:xfrm>
          <a:prstGeom prst="rect">
            <a:avLst/>
          </a:prstGeom>
          <a:noFill/>
        </p:spPr>
      </p:pic>
      <p:pic>
        <p:nvPicPr>
          <p:cNvPr id="4105" name="Picture 9" descr="C:\Documents and Settings\Utente\Impostazioni locali\Temporary Internet Files\Content.IE5\F7L4MZCK\google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5867400"/>
            <a:ext cx="2072274" cy="8625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it-IT" dirty="0" smtClean="0"/>
              <a:t>Astrolabio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r>
              <a:rPr lang="it-IT" dirty="0" smtClean="0"/>
              <a:t>Strumento economico per la localizzazione di corpi celesti</a:t>
            </a:r>
          </a:p>
          <a:p>
            <a:r>
              <a:rPr lang="it-IT" dirty="0" smtClean="0"/>
              <a:t>Introdotto nel II secolo a.C. in Grecia (Ipparco di </a:t>
            </a:r>
            <a:r>
              <a:rPr lang="it-IT" dirty="0" err="1" smtClean="0"/>
              <a:t>Nicea</a:t>
            </a:r>
            <a:r>
              <a:rPr lang="it-IT" dirty="0" smtClean="0"/>
              <a:t>?)</a:t>
            </a:r>
            <a:endParaRPr lang="it-IT" dirty="0"/>
          </a:p>
        </p:txBody>
      </p:sp>
      <p:pic>
        <p:nvPicPr>
          <p:cNvPr id="60418" name="Picture 2" descr="C:\Documents and Settings\Utente\Desktop\astrolabi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89" y="3581400"/>
            <a:ext cx="3980369" cy="310673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486400" y="4724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Costo</a:t>
            </a:r>
            <a:r>
              <a:rPr lang="it-IT" sz="3200" i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 10€</a:t>
            </a:r>
            <a:endParaRPr lang="it-IT" sz="3200" i="1" u="sng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Telescopi solari in proiezione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Osservazione delle macchie solari in sicurezza</a:t>
            </a:r>
          </a:p>
          <a:p>
            <a:r>
              <a:rPr lang="it-IT" dirty="0" smtClean="0"/>
              <a:t>Possibilità di osservazioni in gruppo</a:t>
            </a:r>
          </a:p>
          <a:p>
            <a:r>
              <a:rPr lang="it-IT" dirty="0" smtClean="0"/>
              <a:t>Calcolo velocità di rotazione terrestre</a:t>
            </a:r>
          </a:p>
          <a:p>
            <a:r>
              <a:rPr lang="it-IT" dirty="0" smtClean="0"/>
              <a:t>Calcolo del </a:t>
            </a:r>
            <a:br>
              <a:rPr lang="it-IT" dirty="0" smtClean="0"/>
            </a:br>
            <a:r>
              <a:rPr lang="it-IT" dirty="0" smtClean="0"/>
              <a:t>mezzogiorno</a:t>
            </a:r>
            <a:br>
              <a:rPr lang="it-IT" dirty="0" smtClean="0"/>
            </a:br>
            <a:r>
              <a:rPr lang="it-IT" dirty="0" smtClean="0"/>
              <a:t>solare</a:t>
            </a:r>
          </a:p>
          <a:p>
            <a:endParaRPr lang="it-IT" dirty="0"/>
          </a:p>
        </p:txBody>
      </p:sp>
      <p:pic>
        <p:nvPicPr>
          <p:cNvPr id="61442" name="Picture 2" descr="C:\Documents and Settings\Utente\Desktop\solarsco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962400"/>
            <a:ext cx="2057400" cy="276225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019800" y="4724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Costo</a:t>
            </a:r>
            <a:r>
              <a:rPr lang="it-IT" sz="3200" i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 65€</a:t>
            </a:r>
            <a:endParaRPr lang="it-IT" sz="3200" i="1" u="sng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Telescopi solari in </a:t>
            </a:r>
            <a:r>
              <a:rPr lang="it-IT" dirty="0" err="1" smtClean="0"/>
              <a:t>H-alpha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Osservazione in banda ristretta (656.3 </a:t>
            </a:r>
            <a:r>
              <a:rPr lang="it-IT" dirty="0" err="1" smtClean="0"/>
              <a:t>nm</a:t>
            </a:r>
            <a:r>
              <a:rPr lang="it-IT" dirty="0" smtClean="0"/>
              <a:t>)</a:t>
            </a:r>
          </a:p>
          <a:p>
            <a:r>
              <a:rPr lang="it-IT" dirty="0" smtClean="0"/>
              <a:t>Possibilità di osservare protuberanze, filamenti, spicole e cromosfera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00400" y="4267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Costo</a:t>
            </a:r>
            <a:r>
              <a:rPr lang="it-IT" sz="3200" i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 1000€</a:t>
            </a:r>
            <a:endParaRPr lang="it-IT" sz="3200" i="1" u="sng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026" name="Picture 2" descr="C:\Documents and Settings\Utente\Desktop\Coronado_P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33800"/>
            <a:ext cx="2311400" cy="2311400"/>
          </a:xfrm>
          <a:prstGeom prst="rect">
            <a:avLst/>
          </a:prstGeom>
          <a:noFill/>
        </p:spPr>
      </p:pic>
      <p:pic>
        <p:nvPicPr>
          <p:cNvPr id="1027" name="Picture 3" descr="C:\Documents and Settings\Utente\Desktop\Lunt60thab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7350" y="3810000"/>
            <a:ext cx="2406650" cy="2406650"/>
          </a:xfrm>
          <a:prstGeom prst="rect">
            <a:avLst/>
          </a:prstGeom>
          <a:noFill/>
        </p:spPr>
      </p:pic>
      <p:pic>
        <p:nvPicPr>
          <p:cNvPr id="6146" name="Picture 2" descr="C:\Documents and Settings\Utente\Desktop\spettro h-alp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562600"/>
            <a:ext cx="4109721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it-IT" sz="3200" i="1" dirty="0" err="1" smtClean="0">
                <a:solidFill>
                  <a:srgbClr val="FFFF00"/>
                </a:solidFill>
              </a:rPr>
              <a:t>Sole nel visibile</a:t>
            </a:r>
          </a:p>
        </p:txBody>
      </p:sp>
      <p:pic>
        <p:nvPicPr>
          <p:cNvPr id="24579" name="Immagine 3" descr="Bruno visibi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14400"/>
            <a:ext cx="44751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CasellaDiTesto 4"/>
          <p:cNvSpPr txBox="1">
            <a:spLocks noChangeArrowheads="1"/>
          </p:cNvSpPr>
          <p:nvPr/>
        </p:nvSpPr>
        <p:spPr bwMode="auto">
          <a:xfrm>
            <a:off x="2133600" y="6581775"/>
            <a:ext cx="472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/>
              <a:t>Image credit: Marco Bruno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</TotalTime>
  <Words>502</Words>
  <Application>Microsoft Office PowerPoint</Application>
  <PresentationFormat>Presentazione su schermo (4:3)</PresentationFormat>
  <Paragraphs>116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41" baseType="lpstr">
      <vt:lpstr>Arial</vt:lpstr>
      <vt:lpstr>Lucida Calligraphy</vt:lpstr>
      <vt:lpstr>Verdana</vt:lpstr>
      <vt:lpstr>Wingdings</vt:lpstr>
      <vt:lpstr>Struttura predefinita</vt:lpstr>
      <vt:lpstr>Globo</vt:lpstr>
      <vt:lpstr>Presentazione standard di PowerPoint</vt:lpstr>
      <vt:lpstr>Presentazione standard di PowerPoint</vt:lpstr>
      <vt:lpstr>Didattica dell’astronomia: difficoltà</vt:lpstr>
      <vt:lpstr>Didattica dell’astronomia: opportunità</vt:lpstr>
      <vt:lpstr>Presentazione standard di PowerPoint</vt:lpstr>
      <vt:lpstr>Astrolabio</vt:lpstr>
      <vt:lpstr>Telescopi solari in proiezione</vt:lpstr>
      <vt:lpstr>Telescopi solari in H-alpha</vt:lpstr>
      <vt:lpstr>Sole nel visibile</vt:lpstr>
      <vt:lpstr>Sole in Ha</vt:lpstr>
      <vt:lpstr>Telescopi solari in H-alpha</vt:lpstr>
      <vt:lpstr>Strumenti per osservazioni notturne</vt:lpstr>
      <vt:lpstr>Presentazione standard di PowerPoint</vt:lpstr>
      <vt:lpstr>Presentazione standard di PowerPoint</vt:lpstr>
      <vt:lpstr>Telescopi rifrattori</vt:lpstr>
      <vt:lpstr>Telescopi riflettori</vt:lpstr>
      <vt:lpstr>Telescopi catadiottrici</vt:lpstr>
      <vt:lpstr>Presentazione standard di PowerPoint</vt:lpstr>
      <vt:lpstr>Presentazione standard di PowerPoint</vt:lpstr>
      <vt:lpstr>Stelle per tutti</vt:lpstr>
      <vt:lpstr>Stelle per tutti</vt:lpstr>
      <vt:lpstr>Stelle per tutti</vt:lpstr>
      <vt:lpstr>Presentazione standard di PowerPoint</vt:lpstr>
      <vt:lpstr>Risorse digitali</vt:lpstr>
      <vt:lpstr>Applicazioni planetario per smartphone</vt:lpstr>
      <vt:lpstr>Altre applicazioni per smartphone</vt:lpstr>
      <vt:lpstr>Risorse online</vt:lpstr>
      <vt:lpstr>Presentazione standard di PowerPoint</vt:lpstr>
      <vt:lpstr>Riviste online</vt:lpstr>
      <vt:lpstr>Software planetario</vt:lpstr>
      <vt:lpstr>Virtual Moon Atlas</vt:lpstr>
      <vt:lpstr>Software planetario</vt:lpstr>
      <vt:lpstr>Software planetario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Gherardo Oreggia</cp:lastModifiedBy>
  <cp:revision>144</cp:revision>
  <cp:lastPrinted>1601-01-01T00:00:00Z</cp:lastPrinted>
  <dcterms:created xsi:type="dcterms:W3CDTF">1601-01-01T00:00:00Z</dcterms:created>
  <dcterms:modified xsi:type="dcterms:W3CDTF">2016-11-30T18:20:49Z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