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4" r:id="rId7"/>
    <p:sldId id="265" r:id="rId8"/>
    <p:sldId id="260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515E8F-BAF1-4E3C-BD31-F09C26E720F2}" type="datetimeFigureOut">
              <a:rPr lang="it-IT" smtClean="0"/>
              <a:pPr/>
              <a:t>23/02/2016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8B71ED-914C-46A4-9A1A-16C1C3CE416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Dalla teoria all’esercizio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Spunti di riflessione sul metodo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(passo 1):</a:t>
            </a:r>
            <a:br>
              <a:rPr lang="it-IT" dirty="0" smtClean="0"/>
            </a:br>
            <a:r>
              <a:rPr lang="it-IT" dirty="0" smtClean="0"/>
              <a:t>che cosa conosco della teoria che mi venga in aiuto?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marL="457200" indent="-457200">
              <a:buNone/>
            </a:pPr>
            <a:r>
              <a:rPr lang="it-IT" dirty="0" smtClean="0"/>
              <a:t>Richiamiamo alla memoria (o cerchiamo su libro e</a:t>
            </a:r>
          </a:p>
          <a:p>
            <a:pPr marL="457200" indent="-457200">
              <a:buNone/>
            </a:pPr>
            <a:r>
              <a:rPr lang="it-IT" dirty="0" smtClean="0"/>
              <a:t>quaderno) la parte teorica che corrisponde</a:t>
            </a:r>
          </a:p>
          <a:p>
            <a:pPr marL="457200" indent="-457200">
              <a:buNone/>
            </a:pPr>
            <a:r>
              <a:rPr lang="it-IT" dirty="0" smtClean="0"/>
              <a:t>all’argomento che abbiamo individuato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… i ‘mattoni fondamentali’ con i quali la teoria è costruita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… le tecniche di costruzione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Rimanendo nell’ambito delle scomposizioni di polinomi, conosciamo quali sono i ‘mattoni fondamentali’(= i polinomi irriducibili, cioè quelli di primo grado ed altri particolari, come la somma di quadrati, il falso quadrato ecc.) e conosciamo le tecniche (= raccoglimento parziale/totale, uso dei prodotti notevoli, trinomio caratteristico, </a:t>
            </a:r>
            <a:r>
              <a:rPr lang="it-IT" dirty="0" err="1" smtClean="0"/>
              <a:t>Ruffini</a:t>
            </a:r>
            <a:r>
              <a:rPr lang="it-IT" dirty="0" smtClean="0"/>
              <a:t> …)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Tutto questo fornisce alcune strade da tentare, se anche immediatamente non venisse in mente la strategia risolutiva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proviamo …</a:t>
            </a:r>
            <a:endParaRPr lang="it-I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3134585" cy="29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(passo 2):</a:t>
            </a:r>
            <a:br>
              <a:rPr lang="it-IT" dirty="0" smtClean="0"/>
            </a:br>
            <a:r>
              <a:rPr lang="it-IT" dirty="0" smtClean="0"/>
              <a:t>abituarsi a giustificare tutti i passaggi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La giustificazione passo </a:t>
            </a:r>
            <a:r>
              <a:rPr lang="it-IT" dirty="0" err="1" smtClean="0"/>
              <a:t>passo</a:t>
            </a:r>
            <a:r>
              <a:rPr lang="it-IT" dirty="0" smtClean="0"/>
              <a:t> (magari anche per scritto …) dei procedimenti che si stanno usando serve a essere sicuri di non ‘inventare’ regole nuove e non corrette e a verificare quale strategia si sta utilizzando.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Sui nostri esempi di oggi …: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(passo 3): non guardare il risultato del libro!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… almeno non prima di aver finito e ricontrollato l’esercizio: guardare il risultato, infatti, condiziona lo svolgimento dell’esercizio (e porta magari a fare degli errori, pur di raggiungerlo, anche attraverso strade ‘non lecite’)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risultati sono corretti?</a:t>
            </a:r>
            <a:endParaRPr lang="it-IT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4668660" cy="332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(passo 4):</a:t>
            </a:r>
            <a:br>
              <a:rPr lang="it-IT" dirty="0" smtClean="0"/>
            </a:br>
            <a:r>
              <a:rPr lang="it-IT" dirty="0" smtClean="0"/>
              <a:t>correggere gli errori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C’è una (minima) possibilità che il risultato del libro di testo sia sbagliato, ma in genere se il vostro risultato non corrisponde a quello del libro, l’errore è nostro.</a:t>
            </a:r>
          </a:p>
          <a:p>
            <a:pPr>
              <a:buNone/>
            </a:pPr>
            <a:r>
              <a:rPr lang="it-IT" dirty="0" smtClean="0"/>
              <a:t>	Tornare indietro a cercare l’errore </a:t>
            </a:r>
            <a:r>
              <a:rPr lang="it-IT" dirty="0" smtClean="0"/>
              <a:t>(e </a:t>
            </a:r>
            <a:r>
              <a:rPr lang="it-IT" dirty="0" smtClean="0"/>
              <a:t>NON rifare l’esercizio da capo!!) è </a:t>
            </a:r>
            <a:r>
              <a:rPr lang="it-IT" dirty="0" smtClean="0"/>
              <a:t>molto utile perché: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Se capisco dov’è l’errore probabilmente non lo ripeterò in futuro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Se alleno l’occhio e il cervello a riconoscere gli errori, aumento la probabilità di riconoscerli appena li commetto e quindi di arrivare sano e salvo alla fine …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467600" cy="1143000"/>
          </a:xfrm>
        </p:spPr>
        <p:txBody>
          <a:bodyPr/>
          <a:lstStyle/>
          <a:p>
            <a:r>
              <a:rPr lang="it-IT" sz="4800" dirty="0" smtClean="0"/>
              <a:t>Buon lavoro!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Vi viene assegnato un esercizio, quali sono i passaggi chiave da seguire per portarlo a termine in modo efficace e corretto?</a:t>
            </a:r>
          </a:p>
          <a:p>
            <a:endParaRPr lang="it-IT" dirty="0" smtClean="0"/>
          </a:p>
          <a:p>
            <a:r>
              <a:rPr lang="it-IT" dirty="0" smtClean="0"/>
              <a:t>Supponiamo (naturalmente) che abbiate già studiato tutta la teoria e gli esercizi svolti in classe (eh già, gli esercizi sono da … STUDIARE!!)</a:t>
            </a:r>
          </a:p>
          <a:p>
            <a:endParaRPr lang="it-IT" dirty="0" smtClean="0"/>
          </a:p>
          <a:p>
            <a:r>
              <a:rPr lang="it-IT" dirty="0" smtClean="0"/>
              <a:t>Ecco allora alcuni passi </a:t>
            </a:r>
            <a:r>
              <a:rPr lang="it-IT" dirty="0" err="1" smtClean="0"/>
              <a:t>fondamentali…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(passo -1): </a:t>
            </a:r>
            <a:br>
              <a:rPr lang="it-IT" dirty="0" smtClean="0"/>
            </a:br>
            <a:r>
              <a:rPr lang="it-IT" dirty="0" smtClean="0"/>
              <a:t>di che cosa stiamo parlando?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55699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In genere gli esercizi di una determinata pagina del libro di testo riguardano tutti lo stesso argomento (e stanno sotto uno stesso titolo), quindi è facile riconoscere l’argomento. Quelli riassuntivi, però, come quelli delle verifiche, sono mischiati e allora inquadrare l’argomento diventa più complesso.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1 (ovvio)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C’è differenza fra</a:t>
            </a:r>
          </a:p>
          <a:p>
            <a:pPr>
              <a:buNone/>
            </a:pPr>
            <a:r>
              <a:rPr lang="it-IT" i="1" dirty="0" smtClean="0"/>
              <a:t>Scomponi questo polinomio: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e invece:</a:t>
            </a:r>
          </a:p>
          <a:p>
            <a:pPr>
              <a:buNone/>
            </a:pPr>
            <a:r>
              <a:rPr lang="it-IT" i="1" dirty="0" smtClean="0"/>
              <a:t>Scomponi questo cubo di binomio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3384376" cy="105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509120"/>
            <a:ext cx="3384376" cy="105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ma anche, esempio 2: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Vi viene assegnato il polinomio: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Tre possibili ‘consegne’:</a:t>
            </a:r>
          </a:p>
          <a:p>
            <a:pPr marL="457200" indent="-457200">
              <a:buAutoNum type="arabicPeriod"/>
            </a:pPr>
            <a:r>
              <a:rPr lang="it-IT" i="1" dirty="0" smtClean="0"/>
              <a:t>Scomponi il polinomio</a:t>
            </a:r>
          </a:p>
          <a:p>
            <a:pPr marL="457200" indent="-457200">
              <a:buAutoNum type="arabicPeriod"/>
            </a:pPr>
            <a:r>
              <a:rPr lang="it-IT" i="1" dirty="0" smtClean="0"/>
              <a:t>Dato un parallelepipedo di base a</a:t>
            </a:r>
            <a:r>
              <a:rPr lang="it-IT" i="1" baseline="30000" dirty="0" smtClean="0"/>
              <a:t>2</a:t>
            </a:r>
            <a:r>
              <a:rPr lang="it-IT" i="1" dirty="0" smtClean="0"/>
              <a:t>-4 e altezza a, calcolane il volume se a=10 cm</a:t>
            </a:r>
          </a:p>
          <a:p>
            <a:pPr marL="457200" indent="-457200">
              <a:buAutoNum type="arabicPeriod"/>
            </a:pPr>
            <a:r>
              <a:rPr lang="it-IT" i="1" dirty="0" smtClean="0"/>
              <a:t>Trova i valori di a che annullano il polinomio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04864"/>
            <a:ext cx="16515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oppure, esempio 3: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“	La materia è composta di atomi che si aggregano in molecole. In una bottiglia da 1,5 litri, vuota, sono contenute circa 4,0· 10</a:t>
            </a:r>
            <a:r>
              <a:rPr lang="it-IT" baseline="30000" dirty="0" smtClean="0"/>
              <a:t>22</a:t>
            </a:r>
            <a:r>
              <a:rPr lang="it-IT" dirty="0" smtClean="0"/>
              <a:t> molecole di gas fra i quali azoto e ossigeno. Per semplicità, supponi che le molecole siano cubi di lato 1,3 · 10</a:t>
            </a:r>
            <a:r>
              <a:rPr lang="it-IT" baseline="30000" dirty="0" smtClean="0"/>
              <a:t> -10</a:t>
            </a:r>
            <a:r>
              <a:rPr lang="it-IT" dirty="0" smtClean="0"/>
              <a:t> m. Calcola il volume che occuperebbero se fossero impacchettate in un cubo, senza spazi fra una e l’altra. Esprimi il lato di questo cubo in mm.”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Di che stiamo parlando? Fisica? Chimica? Geometria? Aritmetica?</a:t>
            </a:r>
          </a:p>
          <a:p>
            <a:pPr>
              <a:buNone/>
            </a:pPr>
            <a:r>
              <a:rPr lang="it-IT" dirty="0" smtClean="0"/>
              <a:t>	Che parte del problema è essenziale e che parte può essere cambiata, lasciando uguale il procedimento risolutivo?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Riscriviamolo così:</a:t>
            </a:r>
          </a:p>
          <a:p>
            <a:pPr>
              <a:buNone/>
            </a:pPr>
            <a:r>
              <a:rPr lang="it-IT" dirty="0" smtClean="0"/>
              <a:t>	“In una zona sconosciuta dell’universo, intorno a una stella sconosciuta, ruotano circa 4,0· 10</a:t>
            </a:r>
            <a:r>
              <a:rPr lang="it-IT" baseline="30000" dirty="0" smtClean="0"/>
              <a:t>22</a:t>
            </a:r>
            <a:r>
              <a:rPr lang="it-IT" dirty="0" smtClean="0"/>
              <a:t> asteroidi di varie forme ma di dimensioni simili fra loro. Per semplicità, supponi che gli asteroidi siano cubi di lato 1,3 · 10</a:t>
            </a:r>
            <a:r>
              <a:rPr lang="it-IT" baseline="30000" dirty="0" smtClean="0"/>
              <a:t> 3</a:t>
            </a:r>
            <a:r>
              <a:rPr lang="it-IT" dirty="0" smtClean="0"/>
              <a:t> m. Calcola il volume che occuperebbero se fossero tutti addossati uno all’altro, in un unico cubo, senza spazi. Esprimi il lato di questo cubo in mm.”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Dunque … quali sono gli elementi del problema dei quali non si può fare a meno?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Quindi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t-IT" dirty="0" smtClean="0"/>
              <a:t>Leggere con attenzione la consegna</a:t>
            </a:r>
          </a:p>
          <a:p>
            <a:pPr marL="457200" indent="-457200">
              <a:buAutoNum type="arabicPeriod"/>
            </a:pPr>
            <a:r>
              <a:rPr lang="it-IT" dirty="0" smtClean="0"/>
              <a:t>Capire qual è l’argomento</a:t>
            </a:r>
          </a:p>
          <a:p>
            <a:pPr marL="457200" indent="-457200">
              <a:buAutoNum type="arabicPeriod"/>
            </a:pPr>
            <a:r>
              <a:rPr lang="it-IT" dirty="0" smtClean="0"/>
              <a:t>Individuare i dati chiave e le informazioni che invece sono irrilevanti</a:t>
            </a:r>
          </a:p>
          <a:p>
            <a:pPr marL="457200" indent="-457200">
              <a:buAutoNum type="arabicPeriod"/>
            </a:pPr>
            <a:endParaRPr lang="it-IT" dirty="0" smtClean="0"/>
          </a:p>
          <a:p>
            <a:pPr marL="457200" indent="-457200">
              <a:buAutoNum type="arabicPeriod"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(passo 0): </a:t>
            </a:r>
            <a:br>
              <a:rPr lang="it-IT" dirty="0" smtClean="0"/>
            </a:br>
            <a:r>
              <a:rPr lang="it-IT" dirty="0" smtClean="0"/>
              <a:t>dove vogliamo arrivare?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Non è del tutto ovvio …</a:t>
            </a:r>
          </a:p>
          <a:p>
            <a:pPr>
              <a:buNone/>
            </a:pPr>
            <a:r>
              <a:rPr lang="it-IT" dirty="0" smtClean="0"/>
              <a:t>	È importante chiedersi che risultato ci aspettiamo per confrontare con l’obiettivo il risultato effettivamente ottenuto.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Ad esempio, restando nell’ambito delle scomposizioni dei polinomi: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 Data la definizione di scomposizione in fattori irriducibili, perché se ottengo un risultato del tipo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smtClean="0">
                <a:sym typeface="Wingdings" pitchFamily="2" charset="2"/>
              </a:rPr>
              <a:t>	o </a:t>
            </a:r>
            <a:r>
              <a:rPr lang="it-IT" dirty="0" smtClean="0">
                <a:sym typeface="Wingdings" pitchFamily="2" charset="2"/>
              </a:rPr>
              <a:t>del tipo 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	non ho centrato l’obiettivo?</a:t>
            </a:r>
            <a:endParaRPr lang="it-I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73016"/>
            <a:ext cx="163818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581128"/>
            <a:ext cx="175550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284</Words>
  <Application>Microsoft Office PowerPoint</Application>
  <PresentationFormat>Presentazione su schermo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Loggia</vt:lpstr>
      <vt:lpstr>Dalla teoria all’esercizio</vt:lpstr>
      <vt:lpstr>Diapositiva 2</vt:lpstr>
      <vt:lpstr>(passo -1):  di che cosa stiamo parlando?</vt:lpstr>
      <vt:lpstr>Esempio 1 (ovvio)</vt:lpstr>
      <vt:lpstr>… ma anche, esempio 2:</vt:lpstr>
      <vt:lpstr>… oppure, esempio 3:</vt:lpstr>
      <vt:lpstr>Diapositiva 7</vt:lpstr>
      <vt:lpstr>Quindi …</vt:lpstr>
      <vt:lpstr>(passo 0):  dove vogliamo arrivare?</vt:lpstr>
      <vt:lpstr>(passo 1): che cosa conosco della teoria che mi venga in aiuto?</vt:lpstr>
      <vt:lpstr>Esempio 1</vt:lpstr>
      <vt:lpstr>… proviamo …</vt:lpstr>
      <vt:lpstr>(passo 2): abituarsi a giustificare tutti i passaggi</vt:lpstr>
      <vt:lpstr>(passo 3): non guardare il risultato del libro!</vt:lpstr>
      <vt:lpstr>Quali risultati sono corretti?</vt:lpstr>
      <vt:lpstr>(passo 4): correggere gli errori</vt:lpstr>
      <vt:lpstr>Buon lavoro!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teoria all’esercizio</dc:title>
  <dc:creator>Elisa</dc:creator>
  <cp:lastModifiedBy>Elisa</cp:lastModifiedBy>
  <cp:revision>18</cp:revision>
  <dcterms:created xsi:type="dcterms:W3CDTF">2016-02-22T21:47:44Z</dcterms:created>
  <dcterms:modified xsi:type="dcterms:W3CDTF">2016-02-23T13:59:59Z</dcterms:modified>
</cp:coreProperties>
</file>